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3" r:id="rId13"/>
    <p:sldId id="274" r:id="rId14"/>
    <p:sldId id="271" r:id="rId15"/>
    <p:sldId id="272" r:id="rId16"/>
    <p:sldId id="267" r:id="rId17"/>
    <p:sldId id="268" r:id="rId18"/>
    <p:sldId id="26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7176-7215-4EC5-B7AE-184E6005CA97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2DC65-B3ED-44EE-B350-0680E8CA65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7176-7215-4EC5-B7AE-184E6005CA97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2DC65-B3ED-44EE-B350-0680E8CA65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7176-7215-4EC5-B7AE-184E6005CA97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2DC65-B3ED-44EE-B350-0680E8CA65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7176-7215-4EC5-B7AE-184E6005CA97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2DC65-B3ED-44EE-B350-0680E8CA65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7176-7215-4EC5-B7AE-184E6005CA97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2DC65-B3ED-44EE-B350-0680E8CA65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7176-7215-4EC5-B7AE-184E6005CA97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2DC65-B3ED-44EE-B350-0680E8CA65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7176-7215-4EC5-B7AE-184E6005CA97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2DC65-B3ED-44EE-B350-0680E8CA65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7176-7215-4EC5-B7AE-184E6005CA97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2DC65-B3ED-44EE-B350-0680E8CA65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7176-7215-4EC5-B7AE-184E6005CA97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2DC65-B3ED-44EE-B350-0680E8CA65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7176-7215-4EC5-B7AE-184E6005CA97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2DC65-B3ED-44EE-B350-0680E8CA65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2647176-7215-4EC5-B7AE-184E6005CA97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5CF2DC65-B3ED-44EE-B350-0680E8CA65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2647176-7215-4EC5-B7AE-184E6005CA97}" type="datetimeFigureOut">
              <a:rPr lang="en-US" smtClean="0"/>
              <a:pPr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CF2DC65-B3ED-44EE-B350-0680E8CA65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it new\10547703_10152604796578628_7512077994601538049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81000"/>
            <a:ext cx="7924800" cy="6248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MINOR SALIVARY GLAND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populate the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lips, </a:t>
            </a:r>
          </a:p>
          <a:p>
            <a:r>
              <a:rPr lang="en-US" dirty="0" smtClean="0"/>
              <a:t>cheeks, and soft palate.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These glands have been suggested as potential routes for mucosal induction of salivary immune responses.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RECTAL</a:t>
            </a:r>
            <a:br>
              <a:rPr lang="en-US" sz="48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/>
              <a:t>Immunization  with non-oral bacterial antigens   such as </a:t>
            </a:r>
          </a:p>
          <a:p>
            <a:pPr>
              <a:buNone/>
            </a:pPr>
            <a:endParaRPr lang="en-US" b="1" i="1" dirty="0" smtClean="0"/>
          </a:p>
          <a:p>
            <a:r>
              <a:rPr lang="en-US" i="1" dirty="0" smtClean="0"/>
              <a:t>Helicobacter pylori  </a:t>
            </a:r>
            <a:r>
              <a:rPr lang="en-US" dirty="0" smtClean="0"/>
              <a:t>or </a:t>
            </a:r>
          </a:p>
          <a:p>
            <a:r>
              <a:rPr lang="en-US" i="1" dirty="0" smtClean="0"/>
              <a:t>Streptococcus </a:t>
            </a:r>
            <a:r>
              <a:rPr lang="en-US" i="1" dirty="0" err="1" smtClean="0"/>
              <a:t>pneumoniae</a:t>
            </a:r>
            <a:endParaRPr lang="en-US" i="1" dirty="0" smtClean="0"/>
          </a:p>
          <a:p>
            <a:r>
              <a:rPr lang="en-US" dirty="0" smtClean="0"/>
              <a:t>this   site has the highest    concentration   of   lymphoid   follicles in the   lower   intestinal   tract.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PROPERTIES THAT CARIES VACCINE SHOULD POSSESS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AU" dirty="0" smtClean="0"/>
              <a:t> </a:t>
            </a:r>
            <a:endParaRPr lang="en-US" dirty="0" smtClean="0"/>
          </a:p>
          <a:p>
            <a:pPr lvl="0"/>
            <a:r>
              <a:rPr lang="en-AU" dirty="0" smtClean="0"/>
              <a:t>Safe for relevant population</a:t>
            </a:r>
          </a:p>
          <a:p>
            <a:pPr lvl="0"/>
            <a:endParaRPr lang="en-US" dirty="0" smtClean="0"/>
          </a:p>
          <a:p>
            <a:pPr lvl="0"/>
            <a:r>
              <a:rPr lang="en-AU" dirty="0" smtClean="0"/>
              <a:t>Cheap in comparison to current control measures</a:t>
            </a:r>
          </a:p>
          <a:p>
            <a:pPr lvl="0"/>
            <a:endParaRPr lang="en-US" dirty="0" smtClean="0"/>
          </a:p>
          <a:p>
            <a:pPr lvl="0"/>
            <a:r>
              <a:rPr lang="en-AU" dirty="0" smtClean="0"/>
              <a:t>Stable under field condition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en-AU" dirty="0" smtClean="0"/>
              <a:t>Ease of  delivery preferably single dose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PROPERTIES THAT CARIES VACCINE SHOULD POSSESS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AU" dirty="0" smtClean="0"/>
              <a:t>Possible combination with established vaccine</a:t>
            </a:r>
            <a:endParaRPr lang="en-US" dirty="0" smtClean="0"/>
          </a:p>
          <a:p>
            <a:pPr lvl="0"/>
            <a:r>
              <a:rPr lang="en-AU" dirty="0" smtClean="0"/>
              <a:t>Acceptable adjuvant to boost immune response</a:t>
            </a:r>
            <a:endParaRPr lang="en-US" dirty="0" smtClean="0"/>
          </a:p>
          <a:p>
            <a:pPr lvl="0"/>
            <a:r>
              <a:rPr lang="en-AU" dirty="0" smtClean="0"/>
              <a:t>Simple, sensitive test for post vaccination immunity</a:t>
            </a:r>
            <a:endParaRPr lang="en-US" dirty="0" smtClean="0"/>
          </a:p>
          <a:p>
            <a:r>
              <a:rPr lang="en-AU" dirty="0" smtClean="0"/>
              <a:t>Synthetic polypeptide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696200" cy="838200"/>
          </a:xfrm>
        </p:spPr>
        <p:txBody>
          <a:bodyPr/>
          <a:lstStyle/>
          <a:p>
            <a:r>
              <a:rPr lang="en-US" dirty="0" smtClean="0"/>
              <a:t>           Mode </a:t>
            </a:r>
            <a:r>
              <a:rPr lang="en-US" dirty="0"/>
              <a:t>of action 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686800" cy="601980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    Microorganisms </a:t>
            </a:r>
            <a:r>
              <a:rPr lang="en-US" dirty="0"/>
              <a:t>can be cleared from the oral cavity while they are still in the salivary phase –antibody mediated aggregation.</a:t>
            </a:r>
          </a:p>
          <a:p>
            <a:endParaRPr lang="en-US" dirty="0" smtClean="0"/>
          </a:p>
          <a:p>
            <a:r>
              <a:rPr lang="en-US" dirty="0" smtClean="0"/>
              <a:t>Antibody </a:t>
            </a:r>
            <a:r>
              <a:rPr lang="en-US" dirty="0"/>
              <a:t>–block the receptors necessary for attachment.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696200" cy="838200"/>
          </a:xfrm>
        </p:spPr>
        <p:txBody>
          <a:bodyPr/>
          <a:lstStyle/>
          <a:p>
            <a:r>
              <a:rPr lang="en-US" dirty="0" smtClean="0"/>
              <a:t>           Mode </a:t>
            </a:r>
            <a:r>
              <a:rPr lang="en-US" dirty="0"/>
              <a:t>of action 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686800" cy="434340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Antibody –block the receptors necessary for colonization within dental plaque.</a:t>
            </a:r>
          </a:p>
          <a:p>
            <a:endParaRPr lang="en-US" dirty="0" smtClean="0"/>
          </a:p>
          <a:p>
            <a:r>
              <a:rPr lang="en-US" dirty="0" smtClean="0"/>
              <a:t>Immune inactivation of GTF enzymes-prevent formation of Glucan matrix.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Hazards of vaccination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Caries vaccine is hazardous in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b="1" i="1" dirty="0" smtClean="0"/>
              <a:t>CHD</a:t>
            </a:r>
          </a:p>
          <a:p>
            <a:pPr lvl="1"/>
            <a:r>
              <a:rPr lang="en-US" b="1" i="1" dirty="0" smtClean="0"/>
              <a:t>Rheumatic fever</a:t>
            </a:r>
          </a:p>
          <a:p>
            <a:pPr lvl="1"/>
            <a:r>
              <a:rPr lang="en-US" b="1" i="1" dirty="0" smtClean="0"/>
              <a:t>Pts on steroid / </a:t>
            </a:r>
            <a:r>
              <a:rPr lang="en-US" b="1" i="1" dirty="0" err="1" smtClean="0"/>
              <a:t>cytotoxic</a:t>
            </a:r>
            <a:r>
              <a:rPr lang="en-US" b="1" i="1" dirty="0" smtClean="0"/>
              <a:t> therapy </a:t>
            </a:r>
          </a:p>
          <a:p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smtClean="0"/>
              <a:t>Pitfalls in the Development of a Caries Vaccine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Identification of virulence  antigens of </a:t>
            </a:r>
            <a:r>
              <a:rPr lang="en-US" i="1" dirty="0" smtClean="0"/>
              <a:t>S. mutans.</a:t>
            </a:r>
          </a:p>
          <a:p>
            <a:endParaRPr lang="en-US" i="1" dirty="0" smtClean="0"/>
          </a:p>
          <a:p>
            <a:r>
              <a:rPr lang="en-US" dirty="0" smtClean="0"/>
              <a:t>Lack of understanding of the mechanism of immune protection.</a:t>
            </a:r>
          </a:p>
          <a:p>
            <a:endParaRPr lang="en-US" dirty="0" smtClean="0"/>
          </a:p>
          <a:p>
            <a:r>
              <a:rPr lang="en-US" dirty="0" smtClean="0"/>
              <a:t>Mechanisms involved in the induction and regulation of protective immunity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smtClean="0"/>
              <a:t>Pitfalls in the Development of a Caries Vaccine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Possibility of </a:t>
            </a:r>
            <a:r>
              <a:rPr lang="en-US" dirty="0" err="1" smtClean="0"/>
              <a:t>immunopathological</a:t>
            </a:r>
            <a:r>
              <a:rPr lang="en-US" dirty="0" smtClean="0"/>
              <a:t> complications to immunization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Approval to test candidate vaccine in young population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Dental caries vaccine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Following the identification of specific micro-organisms associated with the etiology of dental caries.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possibility of the development of an effective vaccine became particularly attractive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vaccine targets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Adhesins </a:t>
            </a:r>
          </a:p>
          <a:p>
            <a:r>
              <a:rPr lang="en-US" dirty="0" smtClean="0"/>
              <a:t>GTF </a:t>
            </a:r>
          </a:p>
          <a:p>
            <a:r>
              <a:rPr lang="en-US" dirty="0" smtClean="0"/>
              <a:t>Glucan binding proteins </a:t>
            </a:r>
          </a:p>
          <a:p>
            <a:r>
              <a:rPr lang="en-US" dirty="0" smtClean="0"/>
              <a:t>Subunit vaccines </a:t>
            </a:r>
          </a:p>
          <a:p>
            <a:r>
              <a:rPr lang="en-US" dirty="0" smtClean="0"/>
              <a:t>Conjugate vaccines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i="1" dirty="0" smtClean="0"/>
              <a:t/>
            </a:r>
            <a:br>
              <a:rPr lang="en-US" sz="4800" i="1" dirty="0" smtClean="0"/>
            </a:br>
            <a:r>
              <a:rPr lang="en-US" sz="4800" i="1" dirty="0" smtClean="0"/>
              <a:t>Routes to Protective Responses</a:t>
            </a:r>
            <a:r>
              <a:rPr lang="en-US" sz="4800" dirty="0" smtClean="0"/>
              <a:t/>
            </a:r>
            <a:br>
              <a:rPr lang="en-US" sz="48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Oral </a:t>
            </a:r>
          </a:p>
          <a:p>
            <a:r>
              <a:rPr lang="en-US" b="1" dirty="0" smtClean="0"/>
              <a:t>Intranasal </a:t>
            </a:r>
          </a:p>
          <a:p>
            <a:r>
              <a:rPr lang="en-US" b="1" dirty="0" smtClean="0"/>
              <a:t>Tonsillar </a:t>
            </a:r>
          </a:p>
          <a:p>
            <a:r>
              <a:rPr lang="en-US" b="1" dirty="0" smtClean="0"/>
              <a:t>Minor salivary glands </a:t>
            </a:r>
          </a:p>
          <a:p>
            <a:r>
              <a:rPr lang="en-US" b="1" dirty="0" smtClean="0"/>
              <a:t>Rectal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Oral ROUTE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/>
              <a:t>Antigen was applied by</a:t>
            </a:r>
            <a:r>
              <a:rPr lang="en-US" dirty="0" smtClean="0"/>
              <a:t>: </a:t>
            </a:r>
          </a:p>
          <a:p>
            <a:r>
              <a:rPr lang="en-US" dirty="0" smtClean="0"/>
              <a:t>oral feeding, </a:t>
            </a:r>
          </a:p>
          <a:p>
            <a:r>
              <a:rPr lang="en-US" dirty="0" smtClean="0"/>
              <a:t>gastric intubation, or in vaccine-containing capsules or liposomes. </a:t>
            </a:r>
          </a:p>
          <a:p>
            <a:endParaRPr lang="en-US" dirty="0" smtClean="0"/>
          </a:p>
          <a:p>
            <a:pPr>
              <a:buNone/>
            </a:pPr>
            <a:r>
              <a:rPr lang="en-US" b="1" i="1" dirty="0" smtClean="0"/>
              <a:t>The oral route was not ideal :</a:t>
            </a:r>
          </a:p>
          <a:p>
            <a:endParaRPr lang="en-US" dirty="0" smtClean="0"/>
          </a:p>
          <a:p>
            <a:r>
              <a:rPr lang="en-US" dirty="0" smtClean="0"/>
              <a:t>for reasons including the detrimental effects of stomach acidity on antigen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ORAL ROUTE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Experiments with this route 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that induction of mucosal immunity alone was sufficient to change the course of mutans streptococcal infection and disease in animal models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INTRANASAL</a:t>
            </a:r>
            <a:br>
              <a:rPr lang="en-US" sz="48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Intranasal installation of antigen  targets the nasal-associated lymphoid tissue.(</a:t>
            </a:r>
            <a:r>
              <a:rPr lang="en-US" b="1" dirty="0" smtClean="0">
                <a:latin typeface="Arial Black" pitchFamily="34" charset="0"/>
              </a:rPr>
              <a:t>NALT</a:t>
            </a:r>
            <a:r>
              <a:rPr lang="en-US" dirty="0" smtClean="0"/>
              <a:t>).</a:t>
            </a:r>
          </a:p>
          <a:p>
            <a:endParaRPr lang="en-US" dirty="0" smtClean="0"/>
          </a:p>
          <a:p>
            <a:r>
              <a:rPr lang="en-US" dirty="0" smtClean="0"/>
              <a:t>Protective immunity after infection with cariogenic mutans streptococci could be induced in rats by the IN route with  </a:t>
            </a:r>
            <a:r>
              <a:rPr lang="en-US" b="1" i="1" dirty="0" smtClean="0"/>
              <a:t>S. mutans </a:t>
            </a:r>
            <a:r>
              <a:rPr lang="en-US" b="1" dirty="0" smtClean="0"/>
              <a:t>antigens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TONSILLAR</a:t>
            </a:r>
            <a:br>
              <a:rPr lang="en-US" sz="48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palatine tonsils, and especially the nasopharyngeal tonsils.</a:t>
            </a:r>
          </a:p>
          <a:p>
            <a:endParaRPr lang="en-US" dirty="0" smtClean="0"/>
          </a:p>
          <a:p>
            <a:pPr>
              <a:buNone/>
            </a:pPr>
            <a:r>
              <a:rPr lang="en-US" b="1" i="1" dirty="0" smtClean="0"/>
              <a:t>Tonsillar tissue contains </a:t>
            </a:r>
            <a:r>
              <a:rPr lang="en-US" dirty="0" smtClean="0"/>
              <a:t>:</a:t>
            </a:r>
          </a:p>
          <a:p>
            <a:r>
              <a:rPr lang="en-US" dirty="0" smtClean="0"/>
              <a:t>the required elements of immune induction of </a:t>
            </a:r>
            <a:r>
              <a:rPr lang="en-US" dirty="0" err="1" smtClean="0"/>
              <a:t>secretory</a:t>
            </a:r>
            <a:r>
              <a:rPr lang="en-US" dirty="0" smtClean="0"/>
              <a:t> </a:t>
            </a:r>
            <a:r>
              <a:rPr lang="en-US" dirty="0" err="1" smtClean="0"/>
              <a:t>IgA</a:t>
            </a:r>
            <a:r>
              <a:rPr lang="en-US" dirty="0" smtClean="0"/>
              <a:t> responses.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56</TotalTime>
  <Words>388</Words>
  <Application>Microsoft Office PowerPoint</Application>
  <PresentationFormat>On-screen Show (4:3)</PresentationFormat>
  <Paragraphs>104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Module</vt:lpstr>
      <vt:lpstr>Slide 1</vt:lpstr>
      <vt:lpstr>Dental caries vaccine </vt:lpstr>
      <vt:lpstr>Introduction </vt:lpstr>
      <vt:lpstr>Specific vaccine targets</vt:lpstr>
      <vt:lpstr> Routes to Protective Responses </vt:lpstr>
      <vt:lpstr>Oral ROUTE</vt:lpstr>
      <vt:lpstr>ORAL ROUTE </vt:lpstr>
      <vt:lpstr> INTRANASAL </vt:lpstr>
      <vt:lpstr> TONSILLAR </vt:lpstr>
      <vt:lpstr>MINOR SALIVARY GLAND</vt:lpstr>
      <vt:lpstr> RECTAL </vt:lpstr>
      <vt:lpstr> PROPERTIES THAT CARIES VACCINE SHOULD POSSESS </vt:lpstr>
      <vt:lpstr> PROPERTIES THAT CARIES VACCINE SHOULD POSSESS </vt:lpstr>
      <vt:lpstr>           Mode of action </vt:lpstr>
      <vt:lpstr>           Mode of action </vt:lpstr>
      <vt:lpstr>Hazards of vaccination</vt:lpstr>
      <vt:lpstr>Pitfalls in the Development of a Caries Vaccine</vt:lpstr>
      <vt:lpstr>Pitfalls in the Development of a Caries Vaccine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Dental caries vaccine </dc:title>
  <dc:creator>kalyan</dc:creator>
  <cp:lastModifiedBy>admin</cp:lastModifiedBy>
  <cp:revision>19</cp:revision>
  <dcterms:created xsi:type="dcterms:W3CDTF">2011-11-17T04:22:13Z</dcterms:created>
  <dcterms:modified xsi:type="dcterms:W3CDTF">2014-11-24T15:56:34Z</dcterms:modified>
</cp:coreProperties>
</file>